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embeddings/oleObject1.docx" ContentType="application/vnd.openxmlformats-officedocument.wordprocessingml.document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0.xml" ContentType="application/vnd.openxmlformats-officedocument.presentationml.slideMaster+xml"/>
  <Override PartName="/ppt/_rels/presentation.xml.rels" ContentType="application/vnd.openxmlformats-package.relationships+xml"/>
  <Override PartName="/ppt/media/image5.png" ContentType="image/png"/>
  <Override PartName="/ppt/media/image2.jpeg" ContentType="image/jpeg"/>
  <Override PartName="/ppt/media/image3.wmf" ContentType="image/x-wmf"/>
  <Override PartName="/ppt/media/image1.jpeg" ContentType="image/jpeg"/>
  <Override PartName="/ppt/media/image4.png" ContentType="image/png"/>
  <Override PartName="/ppt/media/image6.png" ContentType="image/png"/>
  <Override PartName="/ppt/media/image14.png" ContentType="image/png"/>
  <Override PartName="/ppt/media/image7.png" ContentType="image/png"/>
  <Override PartName="/ppt/media/image15.jpeg" ContentType="image/jpeg"/>
  <Override PartName="/ppt/media/image9.jpeg" ContentType="image/jpeg"/>
  <Override PartName="/ppt/media/image10.png" ContentType="image/png"/>
  <Override PartName="/ppt/media/image13.jpeg" ContentType="image/jpeg"/>
  <Override PartName="/ppt/media/image11.jpeg" ContentType="image/jpeg"/>
  <Override PartName="/ppt/media/image8.jpeg" ContentType="image/jpeg"/>
  <Override PartName="/ppt/media/image12.jpeg" ContentType="image/jpeg"/>
  <Override PartName="/ppt/media/image16.png" ContentType="image/png"/>
  <Override PartName="/ppt/slideLayouts/_rels/slideLayout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9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60" r:id="rId5"/>
    <p:sldMasterId id="2147483662" r:id="rId6"/>
    <p:sldMasterId id="2147483664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8.xml"/><Relationship Id="rId6" Type="http://schemas.openxmlformats.org/officeDocument/2006/relationships/slideMaster" Target="slideMasters/slideMaster9.xml"/><Relationship Id="rId7" Type="http://schemas.openxmlformats.org/officeDocument/2006/relationships/slideMaster" Target="slideMasters/slideMaster10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Nature_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11FA23-0BB9-4061-9878-5834C50086D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65EB5A54-850F-4543-A73E-04A64F1BEB9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D5EC92EC-1756-4681-91F4-7F1C08D0F6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213141D7-8FA0-4603-92C3-22788B962EC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BF4EEDB0-7C60-4133-9846-C681CBFF9C5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C030D7-5792-46EC-80CE-6430C9FA7EF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Nature_Illustration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ftr" idx="7"/>
          </p:nvPr>
        </p:nvSpPr>
        <p:spPr>
          <a:xfrm>
            <a:off x="3447360" y="7272000"/>
            <a:ext cx="319392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sldNum" idx="8"/>
          </p:nvPr>
        </p:nvSpPr>
        <p:spPr>
          <a:xfrm>
            <a:off x="7587720" y="725472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BECEE03-5723-43DD-9A0B-F83BB7851809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dt" idx="9"/>
          </p:nvPr>
        </p:nvSpPr>
        <p:spPr>
          <a:xfrm>
            <a:off x="27720" y="727200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ftr" idx="10"/>
          </p:nvPr>
        </p:nvSpPr>
        <p:spPr>
          <a:xfrm>
            <a:off x="3447360" y="7272000"/>
            <a:ext cx="319392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sldNum" idx="11"/>
          </p:nvPr>
        </p:nvSpPr>
        <p:spPr>
          <a:xfrm>
            <a:off x="7587720" y="725472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41DCB21-5A53-4955-8DA9-76A7B2934B59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dt" idx="12"/>
          </p:nvPr>
        </p:nvSpPr>
        <p:spPr>
          <a:xfrm>
            <a:off x="27720" y="727200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ftr" idx="13"/>
          </p:nvPr>
        </p:nvSpPr>
        <p:spPr>
          <a:xfrm>
            <a:off x="3447360" y="7272000"/>
            <a:ext cx="319392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ldNum" idx="14"/>
          </p:nvPr>
        </p:nvSpPr>
        <p:spPr>
          <a:xfrm>
            <a:off x="7587720" y="725472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EBAEF2E-2007-4932-AE36-8443E954D63F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5"/>
          </p:nvPr>
        </p:nvSpPr>
        <p:spPr>
          <a:xfrm>
            <a:off x="27720" y="727200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ftr" idx="16"/>
          </p:nvPr>
        </p:nvSpPr>
        <p:spPr>
          <a:xfrm>
            <a:off x="3447360" y="7272000"/>
            <a:ext cx="319392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sldNum" idx="17"/>
          </p:nvPr>
        </p:nvSpPr>
        <p:spPr>
          <a:xfrm>
            <a:off x="7587720" y="725472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5C38E85-62BA-4E91-A094-7CA7ED2C7F98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18"/>
          </p:nvPr>
        </p:nvSpPr>
        <p:spPr>
          <a:xfrm>
            <a:off x="27720" y="727200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22"/>
          </p:nvPr>
        </p:nvSpPr>
        <p:spPr>
          <a:xfrm>
            <a:off x="3447360" y="7272000"/>
            <a:ext cx="319392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ldNum" idx="23"/>
          </p:nvPr>
        </p:nvSpPr>
        <p:spPr>
          <a:xfrm>
            <a:off x="7587720" y="725472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C95000D-6C45-410E-A282-1FAD5C8D730B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4"/>
          </p:nvPr>
        </p:nvSpPr>
        <p:spPr>
          <a:xfrm>
            <a:off x="27720" y="727200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4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ftr" idx="19"/>
          </p:nvPr>
        </p:nvSpPr>
        <p:spPr>
          <a:xfrm>
            <a:off x="3447360" y="7272000"/>
            <a:ext cx="319392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ldNum" idx="20"/>
          </p:nvPr>
        </p:nvSpPr>
        <p:spPr>
          <a:xfrm>
            <a:off x="7587720" y="725472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B2E8F97-A6EA-47F5-AC16-C999A287A43E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dt" idx="21"/>
          </p:nvPr>
        </p:nvSpPr>
        <p:spPr>
          <a:xfrm>
            <a:off x="27720" y="727200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ftr" idx="25"/>
          </p:nvPr>
        </p:nvSpPr>
        <p:spPr>
          <a:xfrm>
            <a:off x="3447360" y="7272000"/>
            <a:ext cx="319392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26"/>
          </p:nvPr>
        </p:nvSpPr>
        <p:spPr>
          <a:xfrm>
            <a:off x="7587720" y="725472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A111B33-A4AB-4D28-A2FC-625D2A52F4DD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27"/>
          </p:nvPr>
        </p:nvSpPr>
        <p:spPr>
          <a:xfrm>
            <a:off x="27720" y="727200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jpe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image" Target="../media/image1.jpe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0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3"/>
          <a:stretch/>
        </p:blipFill>
        <p:spPr>
          <a:xfrm>
            <a:off x="0" y="0"/>
            <a:ext cx="10078920" cy="755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794520"/>
            <a:ext cx="9071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1"/>
          </p:nvPr>
        </p:nvSpPr>
        <p:spPr>
          <a:xfrm>
            <a:off x="3447360" y="7200000"/>
            <a:ext cx="3193920" cy="1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2"/>
          </p:nvPr>
        </p:nvSpPr>
        <p:spPr>
          <a:xfrm>
            <a:off x="9288000" y="7236000"/>
            <a:ext cx="646920" cy="2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0FB4154-2DFB-435E-838E-7C4976461EAD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dt" idx="3"/>
          </p:nvPr>
        </p:nvSpPr>
        <p:spPr>
          <a:xfrm>
            <a:off x="0" y="7200000"/>
            <a:ext cx="2347200" cy="23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ftr" idx="34"/>
          </p:nvPr>
        </p:nvSpPr>
        <p:spPr>
          <a:xfrm>
            <a:off x="3447360" y="7272000"/>
            <a:ext cx="3194280" cy="52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sldNum" idx="35"/>
          </p:nvPr>
        </p:nvSpPr>
        <p:spPr>
          <a:xfrm>
            <a:off x="7587720" y="7254720"/>
            <a:ext cx="2347560" cy="52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A4EDB5F-AA15-44D9-98CD-EB4C72E4CD52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dt" idx="36"/>
          </p:nvPr>
        </p:nvSpPr>
        <p:spPr>
          <a:xfrm>
            <a:off x="27720" y="7272000"/>
            <a:ext cx="2347560" cy="52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3"/>
    <p:sldLayoutId id="2147483666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 descr=""/>
          <p:cNvPicPr/>
          <p:nvPr/>
        </p:nvPicPr>
        <p:blipFill>
          <a:blip r:embed="rId3"/>
          <a:stretch/>
        </p:blipFill>
        <p:spPr>
          <a:xfrm>
            <a:off x="0" y="0"/>
            <a:ext cx="10078920" cy="755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94520"/>
            <a:ext cx="9071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ftr" idx="4"/>
          </p:nvPr>
        </p:nvSpPr>
        <p:spPr>
          <a:xfrm>
            <a:off x="3447360" y="7200000"/>
            <a:ext cx="3193920" cy="1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sldNum" idx="5"/>
          </p:nvPr>
        </p:nvSpPr>
        <p:spPr>
          <a:xfrm>
            <a:off x="9288000" y="7236000"/>
            <a:ext cx="646920" cy="2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51FC18-FF8A-40DC-90A3-8C6C85F5904B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1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dt" idx="6"/>
          </p:nvPr>
        </p:nvSpPr>
        <p:spPr>
          <a:xfrm>
            <a:off x="0" y="7200000"/>
            <a:ext cx="2347200" cy="23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794520"/>
            <a:ext cx="9071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ftr" idx="28"/>
          </p:nvPr>
        </p:nvSpPr>
        <p:spPr>
          <a:xfrm>
            <a:off x="3447360" y="7272000"/>
            <a:ext cx="319392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sldNum" idx="29"/>
          </p:nvPr>
        </p:nvSpPr>
        <p:spPr>
          <a:xfrm>
            <a:off x="7587720" y="725472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49CE1EA-58A0-4AF2-82F4-1E342581FC97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dt" idx="30"/>
          </p:nvPr>
        </p:nvSpPr>
        <p:spPr>
          <a:xfrm>
            <a:off x="27720" y="727200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ftr" idx="31"/>
          </p:nvPr>
        </p:nvSpPr>
        <p:spPr>
          <a:xfrm>
            <a:off x="3447360" y="7272000"/>
            <a:ext cx="319392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ldNum" idx="32"/>
          </p:nvPr>
        </p:nvSpPr>
        <p:spPr>
          <a:xfrm>
            <a:off x="7587720" y="725472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08D4806-B394-401F-A5A9-0D46391DC922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1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dt" idx="33"/>
          </p:nvPr>
        </p:nvSpPr>
        <p:spPr>
          <a:xfrm>
            <a:off x="27720" y="7272000"/>
            <a:ext cx="23472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slideLayout" Target="../slideLayouts/slideLayout1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80000" y="1728000"/>
            <a:ext cx="8926560" cy="178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179640" indent="0">
              <a:lnSpc>
                <a:spcPct val="100000"/>
              </a:lnSpc>
              <a:spcBef>
                <a:spcPts val="780"/>
              </a:spcBef>
              <a:spcAft>
                <a:spcPts val="780"/>
              </a:spcAft>
              <a:buNone/>
              <a:tabLst>
                <a:tab algn="l" pos="0"/>
              </a:tabLst>
            </a:pPr>
            <a:r>
              <a:rPr b="0" lang="zh-CN" sz="2600" strike="noStrike" u="none">
                <a:solidFill>
                  <a:srgbClr val="000000"/>
                </a:solidFill>
                <a:effectLst/>
                <a:uFillTx/>
                <a:latin typeface="宋体"/>
                <a:ea typeface="宋体"/>
              </a:rPr>
              <a:t>基于生成式 </a:t>
            </a: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宋体"/>
                <a:ea typeface="宋体"/>
              </a:rPr>
              <a:t>AI </a:t>
            </a:r>
            <a:r>
              <a:rPr b="0" lang="zh-CN" sz="2600" strike="noStrike" u="none">
                <a:solidFill>
                  <a:srgbClr val="000000"/>
                </a:solidFill>
                <a:effectLst/>
                <a:uFillTx/>
                <a:latin typeface="宋体"/>
                <a:ea typeface="宋体"/>
              </a:rPr>
              <a:t>的个性化文创图像作品设计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ubTitle"/>
          </p:nvPr>
        </p:nvSpPr>
        <p:spPr>
          <a:xfrm>
            <a:off x="4032360" y="3854520"/>
            <a:ext cx="5182560" cy="96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效果展示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0560" cy="48538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提示词：太阳神鸟金饰上写着“天路”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5122080" y="2700000"/>
            <a:ext cx="4596840" cy="4156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1260000" y="3024000"/>
            <a:ext cx="3598920" cy="359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675C1372-B214-4A8F-AC27-5CB8F795FB57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20000" y="17784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效果展示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0560" cy="48538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Aft>
                <a:spcPts val="1417"/>
              </a:spcAft>
              <a:buNone/>
              <a:tabLst>
                <a:tab algn="l" pos="0"/>
              </a:tabLst>
            </a:pP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卡通青铜树，上方写着“神树”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998280" y="2438280"/>
            <a:ext cx="3320640" cy="332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5246640" y="2179080"/>
            <a:ext cx="3752280" cy="3939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802B51A-FF2D-463A-A43D-A8E12B464FC1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效果展示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0560" cy="48538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180000" y="2160000"/>
            <a:ext cx="3140640" cy="314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3518280" y="2160000"/>
            <a:ext cx="3140640" cy="314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6840000" y="2160000"/>
            <a:ext cx="3140640" cy="3140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816D9AB-E292-43E7-A56F-8C55AED72195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效果展示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文字编辑功能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3780000" y="4680000"/>
            <a:ext cx="2520000" cy="252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6807240" y="2340000"/>
            <a:ext cx="2912760" cy="2912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360000" y="2340000"/>
            <a:ext cx="2880000" cy="288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" name=""/>
          <p:cNvSpPr/>
          <p:nvPr/>
        </p:nvSpPr>
        <p:spPr>
          <a:xfrm>
            <a:off x="3960000" y="3420000"/>
            <a:ext cx="2160000" cy="5400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63C45E0C-C68F-442B-9D8C-A871522D7146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560" cy="585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Thanks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C0AED10-914B-45B4-BDD6-2F346CADACD6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大纲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2919600" cy="231444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1.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项目进展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571200" y="1769040"/>
            <a:ext cx="2919600" cy="231444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实验数据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638040" y="1769040"/>
            <a:ext cx="2919600" cy="231444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效果展示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04000" y="4304880"/>
            <a:ext cx="2919600" cy="231444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下一步计划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571200" y="4304880"/>
            <a:ext cx="2919600" cy="231444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经费使用情况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638040" y="4304880"/>
            <a:ext cx="2919600" cy="231444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组员能力提升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5B345ADA-EBA1-4D2C-9741-D3C503ECBD3C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项目进展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0560" cy="48538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筛选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AnyWord3M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数据集，并完成对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AnyText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模型的训练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用爬虫收集与中华文化相关的图片约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1000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张（低于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1000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），并用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wd14-convnextv2-v2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进行图片的标注，并进行人工筛选，用来训练扩散模型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用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gradio</a:t>
            </a: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进行率完成了前后端的开发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B18D5DD-87C0-4EA7-B8C3-F202AB36538C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实验数据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0560" cy="48538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实验数据采用的是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AnyText-benchmark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F09B44A-377A-4D42-9528-50C6B9CC9AD1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实验数据（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AnyText</a:t>
            </a: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）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83" name=""/>
          <p:cNvGraphicFramePr/>
          <p:nvPr/>
        </p:nvGraphicFramePr>
        <p:xfrm>
          <a:off x="1996200" y="2491920"/>
          <a:ext cx="6118560" cy="10785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84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491920"/>
                    <a:ext cx="6118560" cy="10785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graphicFrame>
        <p:nvGraphicFramePr>
          <p:cNvPr id="85" name=""/>
          <p:cNvGraphicFramePr/>
          <p:nvPr/>
        </p:nvGraphicFramePr>
        <p:xfrm>
          <a:off x="2328120" y="1840680"/>
          <a:ext cx="5951520" cy="1579320"/>
        </p:xfrm>
        <a:graphic>
          <a:graphicData uri="http://schemas.openxmlformats.org/drawingml/2006/table">
            <a:tbl>
              <a:tblPr/>
              <a:tblGrid>
                <a:gridCol w="1983600"/>
                <a:gridCol w="1983600"/>
                <a:gridCol w="1984680"/>
              </a:tblGrid>
              <a:tr h="5263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训练前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正确率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编辑距离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263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文字到图生成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0.6957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0.8402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26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文字修改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0.6644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0.8282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6" name=""/>
          <p:cNvGraphicFramePr/>
          <p:nvPr/>
        </p:nvGraphicFramePr>
        <p:xfrm>
          <a:off x="2314440" y="4199400"/>
          <a:ext cx="6121800" cy="1535760"/>
        </p:xfrm>
        <a:graphic>
          <a:graphicData uri="http://schemas.openxmlformats.org/drawingml/2006/table">
            <a:tbl>
              <a:tblPr/>
              <a:tblGrid>
                <a:gridCol w="2040120"/>
                <a:gridCol w="2040120"/>
                <a:gridCol w="2041920"/>
              </a:tblGrid>
              <a:tr h="5119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训练后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正确率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编辑距离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119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文字到图生成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0.6671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0.8298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119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文字修改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0.6644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0.8282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24253589-F07A-4E58-9FF7-32CC5D5F4A5F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实验数据（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sd1.5</a:t>
            </a: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）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88" name=""/>
          <p:cNvGraphicFramePr/>
          <p:nvPr/>
        </p:nvGraphicFramePr>
        <p:xfrm>
          <a:off x="619200" y="2365560"/>
          <a:ext cx="9071280" cy="1231200"/>
        </p:xfrm>
        <a:graphic>
          <a:graphicData uri="http://schemas.openxmlformats.org/drawingml/2006/table">
            <a:tbl>
              <a:tblPr/>
              <a:tblGrid>
                <a:gridCol w="4535640"/>
                <a:gridCol w="4536000"/>
              </a:tblGrid>
              <a:tr h="410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FID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10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训练前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31.558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10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zh-C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训练后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34.242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9" name=""/>
          <p:cNvSpPr/>
          <p:nvPr/>
        </p:nvSpPr>
        <p:spPr>
          <a:xfrm>
            <a:off x="540000" y="4140000"/>
            <a:ext cx="9178920" cy="16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我并不是希望这个数据一定要超过训练前的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fid</a:t>
            </a: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，我只是想证明我训练的模型并没有过拟合。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F3C754E-E90A-4C79-BE7B-69DEF62D61DB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效果展示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0560" cy="48538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540720" y="1620000"/>
            <a:ext cx="8818920" cy="5019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4F26A04-C7F5-4F93-93A5-B44F4C2C86B4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效果展示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0560" cy="48538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504000" y="1620000"/>
            <a:ext cx="9286920" cy="4695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0EB203BB-F795-46B2-A9F8-5604C5BAB19C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效果展示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0560" cy="48538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0" y="1440000"/>
            <a:ext cx="10078560" cy="5136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693EEA66-95E4-484E-9936-7880BA370F54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LibreOffice/25.2.2.2$MacOSX_AARCH64 LibreOffice_project/7370d4be9e3cf6031a51beef54ff3bda878e3fac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2025-04-08T21:35:05Z</dcterms:created>
  <dc:creator/>
  <dc:description/>
  <dc:language>zh-CN</dc:language>
  <cp:lastModifiedBy/>
  <dcterms:modified xsi:type="dcterms:W3CDTF">2025-04-09T13:40:52Z</dcterms:modified>
  <cp:revision>7</cp:revision>
  <dc:subject/>
  <dc:title>Nature Illustration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